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71" r:id="rId14"/>
    <p:sldId id="273" r:id="rId15"/>
    <p:sldId id="266" r:id="rId16"/>
    <p:sldId id="270" r:id="rId17"/>
    <p:sldId id="259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66802"/>
  </p:normalViewPr>
  <p:slideViewPr>
    <p:cSldViewPr snapToGrid="0" snapToObjects="1">
      <p:cViewPr>
        <p:scale>
          <a:sx n="114" d="100"/>
          <a:sy n="114" d="100"/>
        </p:scale>
        <p:origin x="240" y="-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0656A-9E14-6F42-815B-AE076CCBA8A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11E8-9C9C-6241-AE8C-FCBE3AA21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I'm interested in Ethereum</a:t>
            </a:r>
          </a:p>
          <a:p>
            <a:r>
              <a:rPr lang="en-US" dirty="0"/>
              <a:t>Explain why clustering could be useful - motivation</a:t>
            </a:r>
          </a:p>
          <a:p>
            <a:r>
              <a:rPr lang="en-US" dirty="0"/>
              <a:t>Cosine similarity of clusters to each other?</a:t>
            </a:r>
          </a:p>
          <a:p>
            <a:r>
              <a:rPr lang="en-US" dirty="0"/>
              <a:t>Focus on potential applications</a:t>
            </a:r>
          </a:p>
          <a:p>
            <a:endParaRPr lang="en-US" dirty="0"/>
          </a:p>
          <a:p>
            <a:r>
              <a:rPr lang="en-US" dirty="0"/>
              <a:t>How can I predict illicit activity?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overview of what features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9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ClusterING ETHEREUM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AC3F9-D967-1E46-B4A2-8F2A4E9A7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980" y="4340512"/>
            <a:ext cx="7832438" cy="1239894"/>
          </a:xfrm>
        </p:spPr>
        <p:txBody>
          <a:bodyPr/>
          <a:lstStyle/>
          <a:p>
            <a:r>
              <a:rPr lang="en-US" dirty="0"/>
              <a:t>identifying patterns in transaction size, type, volume, and frequency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1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sne_dual_new.mp4">
            <a:hlinkClick r:id="" action="ppaction://media"/>
            <a:extLst>
              <a:ext uri="{FF2B5EF4-FFF2-40B4-BE49-F238E27FC236}">
                <a16:creationId xmlns:a16="http://schemas.microsoft.com/office/drawing/2014/main" id="{8E0395E6-22B5-E041-B60E-20241B29E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38755" y="-158261"/>
            <a:ext cx="15213379" cy="7606690"/>
          </a:xfrm>
        </p:spPr>
      </p:pic>
    </p:spTree>
    <p:extLst>
      <p:ext uri="{BB962C8B-B14F-4D97-AF65-F5344CB8AC3E}">
        <p14:creationId xmlns:p14="http://schemas.microsoft.com/office/powerpoint/2010/main" val="3851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B3FECE7-7EDB-AD4E-9838-87D950C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77" y="434898"/>
            <a:ext cx="7174523" cy="572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D6D2F-6C56-4047-B15E-EC306587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0361"/>
            <a:ext cx="5017477" cy="19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6FC26C-1571-B04B-AEC8-B92B3FC1344B}"/>
              </a:ext>
            </a:extLst>
          </p:cNvPr>
          <p:cNvGrpSpPr/>
          <p:nvPr/>
        </p:nvGrpSpPr>
        <p:grpSpPr>
          <a:xfrm>
            <a:off x="0" y="277125"/>
            <a:ext cx="12192000" cy="5075024"/>
            <a:chOff x="0" y="277125"/>
            <a:chExt cx="12192000" cy="5075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1D51A-F76D-CB47-A66D-A5D806C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7125"/>
              <a:ext cx="12192000" cy="507502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48D33-95C8-5B4B-BAC2-DE4C25C424CB}"/>
                </a:ext>
              </a:extLst>
            </p:cNvPr>
            <p:cNvSpPr/>
            <p:nvPr/>
          </p:nvSpPr>
          <p:spPr>
            <a:xfrm>
              <a:off x="8343901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BDC4E8-EC6D-AB41-A88D-FF0854A23FAF}"/>
                </a:ext>
              </a:extLst>
            </p:cNvPr>
            <p:cNvSpPr/>
            <p:nvPr/>
          </p:nvSpPr>
          <p:spPr>
            <a:xfrm>
              <a:off x="3052763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A2E80-AA51-8A4E-8EA6-964096DB107A}"/>
                </a:ext>
              </a:extLst>
            </p:cNvPr>
            <p:cNvSpPr/>
            <p:nvPr/>
          </p:nvSpPr>
          <p:spPr>
            <a:xfrm>
              <a:off x="2042160" y="4848225"/>
              <a:ext cx="274320" cy="2743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8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88D02-DF03-6148-AC6B-47F18B7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11152"/>
            <a:ext cx="1074347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977ED2E-455C-8C42-8E2C-050C99692624}"/>
              </a:ext>
            </a:extLst>
          </p:cNvPr>
          <p:cNvSpPr/>
          <p:nvPr/>
        </p:nvSpPr>
        <p:spPr>
          <a:xfrm>
            <a:off x="5497551" y="133816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0C91BB-3F5F-E447-9442-0ABE88B2804C}"/>
              </a:ext>
            </a:extLst>
          </p:cNvPr>
          <p:cNvSpPr/>
          <p:nvPr/>
        </p:nvSpPr>
        <p:spPr>
          <a:xfrm>
            <a:off x="6843131" y="4220737"/>
            <a:ext cx="1143000" cy="1143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647443-57A2-D54E-8EB4-59B87F1E5A79}"/>
              </a:ext>
            </a:extLst>
          </p:cNvPr>
          <p:cNvSpPr/>
          <p:nvPr/>
        </p:nvSpPr>
        <p:spPr>
          <a:xfrm>
            <a:off x="173635" y="1497623"/>
            <a:ext cx="1143000" cy="1143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88969-EA61-224D-9727-DA44F4B8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38" y="0"/>
            <a:ext cx="1431962" cy="199606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8AA7F81-EC25-E446-9C7A-8AB25284F873}"/>
              </a:ext>
            </a:extLst>
          </p:cNvPr>
          <p:cNvSpPr/>
          <p:nvPr/>
        </p:nvSpPr>
        <p:spPr>
          <a:xfrm>
            <a:off x="8139945" y="133816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D1BF03-A42E-7644-995D-A2191DF44196}"/>
              </a:ext>
            </a:extLst>
          </p:cNvPr>
          <p:cNvSpPr/>
          <p:nvPr/>
        </p:nvSpPr>
        <p:spPr>
          <a:xfrm>
            <a:off x="8151096" y="2843561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0C0F06-1FC7-1B40-8452-58354AA4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038" y="5964819"/>
            <a:ext cx="140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F5FB27-9616-3F41-93FA-4DFF16ED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683" y="1548215"/>
            <a:ext cx="2356911" cy="256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76F8-0202-484F-8A3B-95250CA0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83" y="4314482"/>
            <a:ext cx="2576361" cy="213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843AA-E650-F04B-84FD-5A7F2406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47" y="115848"/>
            <a:ext cx="4849697" cy="12334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927C90-ADAC-D849-821B-A8AD8B4DC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15848"/>
            <a:ext cx="7327460" cy="67421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C142ED-E791-BF41-8232-5488583D4ED3}"/>
              </a:ext>
            </a:extLst>
          </p:cNvPr>
          <p:cNvGrpSpPr/>
          <p:nvPr/>
        </p:nvGrpSpPr>
        <p:grpSpPr>
          <a:xfrm>
            <a:off x="7339988" y="2772881"/>
            <a:ext cx="2484236" cy="501805"/>
            <a:chOff x="7973122" y="2743200"/>
            <a:chExt cx="2007219" cy="50180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8B62163-ACC6-8342-AD09-1636E9FBCDAC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239076-84D6-8A42-8937-A177E3BDAF0F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Token exchanges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AE1D3-AE72-F447-B7BC-19D5753F406C}"/>
              </a:ext>
            </a:extLst>
          </p:cNvPr>
          <p:cNvSpPr txBox="1"/>
          <p:nvPr/>
        </p:nvSpPr>
        <p:spPr>
          <a:xfrm>
            <a:off x="7230305" y="3276478"/>
            <a:ext cx="2093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Smart contract transactions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076288-E4DA-5540-AFBB-BB4BE85E77AF}"/>
              </a:ext>
            </a:extLst>
          </p:cNvPr>
          <p:cNvGrpSpPr/>
          <p:nvPr/>
        </p:nvGrpSpPr>
        <p:grpSpPr>
          <a:xfrm>
            <a:off x="7384320" y="5229755"/>
            <a:ext cx="2439904" cy="501805"/>
            <a:chOff x="7973122" y="2743200"/>
            <a:chExt cx="2007219" cy="501805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63B5E79-E8E0-0B41-884D-6295E29713FD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BD0A5-F76C-624B-A363-BEA502C6BC8A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Smaller exchanges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DF07074-1301-5A4E-9A24-5DAE3506504E}"/>
              </a:ext>
            </a:extLst>
          </p:cNvPr>
          <p:cNvSpPr txBox="1"/>
          <p:nvPr/>
        </p:nvSpPr>
        <p:spPr>
          <a:xfrm>
            <a:off x="7322347" y="5731560"/>
            <a:ext cx="1991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frequent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6490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28065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Track movement of funds over time</a:t>
            </a:r>
          </a:p>
          <a:p>
            <a:r>
              <a:rPr lang="en-US" sz="2800" dirty="0"/>
              <a:t>Distinguish bots from humans</a:t>
            </a:r>
          </a:p>
          <a:p>
            <a:r>
              <a:rPr lang="en-US" sz="2800" dirty="0"/>
              <a:t>Create more smart contract features</a:t>
            </a:r>
          </a:p>
          <a:p>
            <a:r>
              <a:rPr lang="en-US" sz="2800" dirty="0"/>
              <a:t>Create graph analysis features</a:t>
            </a:r>
          </a:p>
          <a:p>
            <a:pPr lvl="2"/>
            <a:r>
              <a:rPr lang="en-US" sz="2600" dirty="0"/>
              <a:t>Track illicit activity?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BC1B-E9ED-634C-9E1C-F10D7C83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D1F20-912B-044E-8626-7AE2958D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B8E8B-199B-DC44-A7FD-2B2A771D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E8467-258B-CC49-A93B-B6E8031140D0}"/>
              </a:ext>
            </a:extLst>
          </p:cNvPr>
          <p:cNvSpPr txBox="1"/>
          <p:nvPr/>
        </p:nvSpPr>
        <p:spPr>
          <a:xfrm>
            <a:off x="4721264" y="492369"/>
            <a:ext cx="2749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933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566" y="260890"/>
            <a:ext cx="7729728" cy="118872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/var/folders/z6/568td_954fs4ypj0spwj9lpc0000gp/T/com.microsoft.Powerpoint/WebArchiveCopyPasteTempFiles/p1211">
            <a:extLst>
              <a:ext uri="{FF2B5EF4-FFF2-40B4-BE49-F238E27FC236}">
                <a16:creationId xmlns:a16="http://schemas.microsoft.com/office/drawing/2014/main" id="{3B3D7E9F-54BA-144A-8829-632D05B3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63" y="1710500"/>
            <a:ext cx="747613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4FFED-5A3C-9E48-8F2C-B93CB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FF091-F137-BA4D-93D5-413B1993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8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9965C-62BF-1348-9AFC-BDD9DBB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13" y="0"/>
            <a:ext cx="7892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73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9BD-4830-664C-8C44-AB7C280B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46" y="1734634"/>
            <a:ext cx="10376345" cy="3101983"/>
          </a:xfrm>
        </p:spPr>
        <p:txBody>
          <a:bodyPr>
            <a:normAutofit/>
          </a:bodyPr>
          <a:lstStyle/>
          <a:p>
            <a:r>
              <a:rPr lang="en-US" sz="2800" dirty="0"/>
              <a:t>open-source blockchain platform</a:t>
            </a:r>
          </a:p>
          <a:p>
            <a:r>
              <a:rPr lang="en-US" sz="2800" dirty="0"/>
              <a:t>decentralized payment network</a:t>
            </a:r>
          </a:p>
          <a:p>
            <a:r>
              <a:rPr lang="en-US" sz="2800" dirty="0"/>
              <a:t>platform for decentralized applications called </a:t>
            </a:r>
            <a:r>
              <a:rPr lang="en-US" sz="2800" b="1" dirty="0"/>
              <a:t>smart contracts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A2770-3E1C-544E-B297-DF409CA054F3}"/>
              </a:ext>
            </a:extLst>
          </p:cNvPr>
          <p:cNvSpPr txBox="1">
            <a:spLocks/>
          </p:cNvSpPr>
          <p:nvPr/>
        </p:nvSpPr>
        <p:spPr>
          <a:xfrm>
            <a:off x="2228755" y="150305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ETHEREUM?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FD3-8815-4941-A598-062D93A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3AE3C-C869-EB45-9735-29276BEE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4A1BA5-50FD-7041-B860-1D1A121FB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94728"/>
              </p:ext>
            </p:extLst>
          </p:nvPr>
        </p:nvGraphicFramePr>
        <p:xfrm>
          <a:off x="410857" y="1758462"/>
          <a:ext cx="11365523" cy="4491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275">
                  <a:extLst>
                    <a:ext uri="{9D8B030D-6E8A-4147-A177-3AD203B41FA5}">
                      <a16:colId xmlns:a16="http://schemas.microsoft.com/office/drawing/2014/main" val="848859979"/>
                    </a:ext>
                  </a:extLst>
                </a:gridCol>
                <a:gridCol w="4091483">
                  <a:extLst>
                    <a:ext uri="{9D8B030D-6E8A-4147-A177-3AD203B41FA5}">
                      <a16:colId xmlns:a16="http://schemas.microsoft.com/office/drawing/2014/main" val="3515526408"/>
                    </a:ext>
                  </a:extLst>
                </a:gridCol>
                <a:gridCol w="3335765">
                  <a:extLst>
                    <a:ext uri="{9D8B030D-6E8A-4147-A177-3AD203B41FA5}">
                      <a16:colId xmlns:a16="http://schemas.microsoft.com/office/drawing/2014/main" val="3934125795"/>
                    </a:ext>
                  </a:extLst>
                </a:gridCol>
              </a:tblGrid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71149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45533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7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USD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tokens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7466"/>
                  </a:ext>
                </a:extLst>
              </a:tr>
              <a:tr h="574176"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48448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Monthly 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7604"/>
                  </a:ext>
                </a:extLst>
              </a:tr>
              <a:tr h="599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sent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72260"/>
                  </a:ext>
                </a:extLst>
              </a:tr>
              <a:tr h="1312402">
                <a:tc>
                  <a:txBody>
                    <a:bodyPr/>
                    <a:lstStyle/>
                    <a:p>
                      <a:r>
                        <a:rPr lang="en-US" dirty="0"/>
                        <a:t>Time between sent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between received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944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3CF760-3A92-7443-9F74-B5A5FCDD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398EE-2557-A14A-81CD-68ED012A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ne_3d_new.mp4">
            <a:hlinkClick r:id="" action="ppaction://media"/>
            <a:extLst>
              <a:ext uri="{FF2B5EF4-FFF2-40B4-BE49-F238E27FC236}">
                <a16:creationId xmlns:a16="http://schemas.microsoft.com/office/drawing/2014/main" id="{D1EF2660-2879-8E42-BFA7-6F39A0090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14400"/>
            <a:ext cx="11595711" cy="1051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367758-304B-534C-87DF-3371B61D4B19}"/>
              </a:ext>
            </a:extLst>
          </p:cNvPr>
          <p:cNvSpPr txBox="1">
            <a:spLocks/>
          </p:cNvSpPr>
          <p:nvPr/>
        </p:nvSpPr>
        <p:spPr>
          <a:xfrm>
            <a:off x="1035360" y="260890"/>
            <a:ext cx="10152140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24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250k economically important addresses chosen</a:t>
            </a:r>
          </a:p>
          <a:p>
            <a:r>
              <a:rPr lang="en-US" sz="2800" dirty="0"/>
              <a:t>25 characteristic features engineered</a:t>
            </a:r>
          </a:p>
          <a:p>
            <a:r>
              <a:rPr lang="en-US" sz="2800" dirty="0"/>
              <a:t>Dataset scaled and transformed</a:t>
            </a:r>
          </a:p>
          <a:p>
            <a:r>
              <a:rPr lang="en-US" sz="2800" dirty="0"/>
              <a:t>K-Means</a:t>
            </a:r>
            <a:r>
              <a:rPr lang="en-US" sz="2800" baseline="30000" dirty="0"/>
              <a:t>++</a:t>
            </a:r>
            <a:r>
              <a:rPr lang="en-US" sz="2800" dirty="0"/>
              <a:t> clustering algorithm selected</a:t>
            </a:r>
          </a:p>
          <a:p>
            <a:r>
              <a:rPr lang="en-US" sz="2800" dirty="0"/>
              <a:t>Labels scraped from Etherscan.io block explorer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73519-4269-1D46-9FDA-536854514BBC}"/>
              </a:ext>
            </a:extLst>
          </p:cNvPr>
          <p:cNvGrpSpPr/>
          <p:nvPr/>
        </p:nvGrpSpPr>
        <p:grpSpPr>
          <a:xfrm>
            <a:off x="741363" y="5216596"/>
            <a:ext cx="10328559" cy="1016000"/>
            <a:chOff x="741363" y="5216596"/>
            <a:chExt cx="10328559" cy="101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BD0938-3775-D740-B761-D126A726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63" y="5216596"/>
              <a:ext cx="7480300" cy="10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94BDB-3EC9-F741-9ED8-BA4A1C3B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788" y="5216596"/>
              <a:ext cx="2991134" cy="1016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0FD45D-EF6C-EF4B-8445-1ADCDBF6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6A8D-F81B-3741-BA5E-64F988D3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2" y="260890"/>
            <a:ext cx="8854822" cy="1188720"/>
          </a:xfrm>
        </p:spPr>
        <p:txBody>
          <a:bodyPr/>
          <a:lstStyle/>
          <a:p>
            <a:r>
              <a:rPr lang="en-US" dirty="0"/>
              <a:t>Optimal number of clusters is about 40</a:t>
            </a:r>
          </a:p>
        </p:txBody>
      </p:sp>
      <p:pic>
        <p:nvPicPr>
          <p:cNvPr id="3073" name="Picture 1" descr="/var/folders/z6/568td_954fs4ypj0spwj9lpc0000gp/T/com.microsoft.Powerpoint/WebArchiveCopyPasteTempFiles/p1216">
            <a:extLst>
              <a:ext uri="{FF2B5EF4-FFF2-40B4-BE49-F238E27FC236}">
                <a16:creationId xmlns:a16="http://schemas.microsoft.com/office/drawing/2014/main" id="{0FAA02C3-FBDE-3D46-AB3D-09381331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500"/>
            <a:ext cx="591078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z6/568td_954fs4ypj0spwj9lpc0000gp/T/com.microsoft.Powerpoint/WebArchiveCopyPasteTempFiles/p1217">
            <a:extLst>
              <a:ext uri="{FF2B5EF4-FFF2-40B4-BE49-F238E27FC236}">
                <a16:creationId xmlns:a16="http://schemas.microsoft.com/office/drawing/2014/main" id="{5D1FBA98-16F8-9E49-9123-14F92DA0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89" y="1710501"/>
            <a:ext cx="619069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5F261-D1EE-464C-AEE9-D4B00A1A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9D8E7-BC37-6E47-BBD6-76BBF626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z6/568td_954fs4ypj0spwj9lpc0000gp/T/com.microsoft.Powerpoint/WebArchiveCopyPasteTempFiles/p1212">
            <a:extLst>
              <a:ext uri="{FF2B5EF4-FFF2-40B4-BE49-F238E27FC236}">
                <a16:creationId xmlns:a16="http://schemas.microsoft.com/office/drawing/2014/main" id="{9E5507C9-6DE2-3848-8AD4-7A0810B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/var/folders/z6/568td_954fs4ypj0spwj9lpc0000gp/T/com.microsoft.Powerpoint/WebArchiveCopyPasteTempFiles/p1214">
            <a:extLst>
              <a:ext uri="{FF2B5EF4-FFF2-40B4-BE49-F238E27FC236}">
                <a16:creationId xmlns:a16="http://schemas.microsoft.com/office/drawing/2014/main" id="{2E711750-F244-4B46-A8DC-B2ADDAD8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8601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8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/var/folders/z6/568td_954fs4ypj0spwj9lpc0000gp/T/com.microsoft.Powerpoint/WebArchiveCopyPasteTempFiles/p1215">
            <a:extLst>
              <a:ext uri="{FF2B5EF4-FFF2-40B4-BE49-F238E27FC236}">
                <a16:creationId xmlns:a16="http://schemas.microsoft.com/office/drawing/2014/main" id="{826E4758-F165-8B4B-B23C-A9C073D0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48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/var/folders/z6/568td_954fs4ypj0spwj9lpc0000gp/T/com.microsoft.Powerpoint/WebArchiveCopyPasteTempFiles/p1218">
            <a:extLst>
              <a:ext uri="{FF2B5EF4-FFF2-40B4-BE49-F238E27FC236}">
                <a16:creationId xmlns:a16="http://schemas.microsoft.com/office/drawing/2014/main" id="{6E8F92F4-C347-9F41-A670-CF620352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0"/>
            <a:ext cx="28067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/var/folders/z6/568td_954fs4ypj0spwj9lpc0000gp/T/com.microsoft.Powerpoint/WebArchiveCopyPasteTempFiles/p1220">
            <a:extLst>
              <a:ext uri="{FF2B5EF4-FFF2-40B4-BE49-F238E27FC236}">
                <a16:creationId xmlns:a16="http://schemas.microsoft.com/office/drawing/2014/main" id="{CDCC2AF0-D26F-CF49-9B29-42C8A9FF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1930400"/>
            <a:ext cx="344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/var/folders/z6/568td_954fs4ypj0spwj9lpc0000gp/T/com.microsoft.Powerpoint/WebArchiveCopyPasteTempFiles/p1221">
            <a:extLst>
              <a:ext uri="{FF2B5EF4-FFF2-40B4-BE49-F238E27FC236}">
                <a16:creationId xmlns:a16="http://schemas.microsoft.com/office/drawing/2014/main" id="{613063FC-4C42-8E49-932B-10B13DA9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4075542"/>
            <a:ext cx="3302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9AE0A-379E-3D45-BFD9-4C68BE71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04" y="-22302"/>
            <a:ext cx="8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22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{14EAC643-A741-EF48-982E-529EB6E3C84E}tf10001120</Template>
  <TotalTime>829</TotalTime>
  <Words>222</Words>
  <Application>Microsoft Macintosh PowerPoint</Application>
  <PresentationFormat>Widescreen</PresentationFormat>
  <Paragraphs>71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ClusterING ETHEREUM ADDRESSES</vt:lpstr>
      <vt:lpstr>PowerPoint Presentation</vt:lpstr>
      <vt:lpstr>THE FEATURES</vt:lpstr>
      <vt:lpstr>PowerPoint Presentation</vt:lpstr>
      <vt:lpstr>THE PROCESS</vt:lpstr>
      <vt:lpstr>Optimal number of clusters is about 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Dimensionality reduction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ETHEREUM ADDRESSES</dc:title>
  <dc:creator>Microsoft Office User</dc:creator>
  <cp:lastModifiedBy>Microsoft Office User</cp:lastModifiedBy>
  <cp:revision>30</cp:revision>
  <dcterms:created xsi:type="dcterms:W3CDTF">2018-11-27T21:35:25Z</dcterms:created>
  <dcterms:modified xsi:type="dcterms:W3CDTF">2018-11-29T04:36:37Z</dcterms:modified>
</cp:coreProperties>
</file>